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8" r:id="rId3"/>
    <p:sldId id="273" r:id="rId4"/>
    <p:sldId id="275" r:id="rId5"/>
    <p:sldId id="279" r:id="rId6"/>
    <p:sldId id="277" r:id="rId7"/>
    <p:sldId id="274" r:id="rId8"/>
    <p:sldId id="280" r:id="rId9"/>
    <p:sldId id="27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4158C8-5DB8-40E9-85C2-D904EE317FC9}" v="2" dt="2025-05-21T08:58:18.6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5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Sonnweber" userId="3e8ccd89-77e7-4c9a-954e-9da2790ef5f3" providerId="ADAL" clId="{9A4158C8-5DB8-40E9-85C2-D904EE317FC9}"/>
    <pc:docChg chg="custSel addSld modSld">
      <pc:chgData name="Robert Sonnweber" userId="3e8ccd89-77e7-4c9a-954e-9da2790ef5f3" providerId="ADAL" clId="{9A4158C8-5DB8-40E9-85C2-D904EE317FC9}" dt="2025-05-21T09:03:53.020" v="421" actId="20577"/>
      <pc:docMkLst>
        <pc:docMk/>
      </pc:docMkLst>
      <pc:sldChg chg="modSp mod">
        <pc:chgData name="Robert Sonnweber" userId="3e8ccd89-77e7-4c9a-954e-9da2790ef5f3" providerId="ADAL" clId="{9A4158C8-5DB8-40E9-85C2-D904EE317FC9}" dt="2025-05-20T15:41:14.638" v="7" actId="20577"/>
        <pc:sldMkLst>
          <pc:docMk/>
          <pc:sldMk cId="594993786" sldId="256"/>
        </pc:sldMkLst>
        <pc:spChg chg="mod">
          <ac:chgData name="Robert Sonnweber" userId="3e8ccd89-77e7-4c9a-954e-9da2790ef5f3" providerId="ADAL" clId="{9A4158C8-5DB8-40E9-85C2-D904EE317FC9}" dt="2025-05-20T15:41:14.638" v="7" actId="20577"/>
          <ac:spMkLst>
            <pc:docMk/>
            <pc:sldMk cId="594993786" sldId="256"/>
            <ac:spMk id="5" creationId="{0E5C4147-CE6A-5C9E-DE1E-0AD20B886675}"/>
          </ac:spMkLst>
        </pc:spChg>
      </pc:sldChg>
      <pc:sldChg chg="modSp mod">
        <pc:chgData name="Robert Sonnweber" userId="3e8ccd89-77e7-4c9a-954e-9da2790ef5f3" providerId="ADAL" clId="{9A4158C8-5DB8-40E9-85C2-D904EE317FC9}" dt="2025-05-21T09:03:53.020" v="421" actId="20577"/>
        <pc:sldMkLst>
          <pc:docMk/>
          <pc:sldMk cId="328342805" sldId="276"/>
        </pc:sldMkLst>
        <pc:spChg chg="mod">
          <ac:chgData name="Robert Sonnweber" userId="3e8ccd89-77e7-4c9a-954e-9da2790ef5f3" providerId="ADAL" clId="{9A4158C8-5DB8-40E9-85C2-D904EE317FC9}" dt="2025-05-21T09:03:53.020" v="421" actId="20577"/>
          <ac:spMkLst>
            <pc:docMk/>
            <pc:sldMk cId="328342805" sldId="276"/>
            <ac:spMk id="6" creationId="{B7E5EFA9-E966-9D44-2FF0-CFF2B8364BEC}"/>
          </ac:spMkLst>
        </pc:spChg>
      </pc:sldChg>
      <pc:sldChg chg="delSp add setBg delDesignElem">
        <pc:chgData name="Robert Sonnweber" userId="3e8ccd89-77e7-4c9a-954e-9da2790ef5f3" providerId="ADAL" clId="{9A4158C8-5DB8-40E9-85C2-D904EE317FC9}" dt="2025-05-21T08:58:18.624" v="9"/>
        <pc:sldMkLst>
          <pc:docMk/>
          <pc:sldMk cId="1613284384" sldId="280"/>
        </pc:sldMkLst>
        <pc:spChg chg="del">
          <ac:chgData name="Robert Sonnweber" userId="3e8ccd89-77e7-4c9a-954e-9da2790ef5f3" providerId="ADAL" clId="{9A4158C8-5DB8-40E9-85C2-D904EE317FC9}" dt="2025-05-21T08:58:18.624" v="9"/>
          <ac:spMkLst>
            <pc:docMk/>
            <pc:sldMk cId="1613284384" sldId="280"/>
            <ac:spMk id="24" creationId="{B55861A2-A0C6-18DB-C567-40CDF3AD93B5}"/>
          </ac:spMkLst>
        </pc:spChg>
        <pc:spChg chg="del">
          <ac:chgData name="Robert Sonnweber" userId="3e8ccd89-77e7-4c9a-954e-9da2790ef5f3" providerId="ADAL" clId="{9A4158C8-5DB8-40E9-85C2-D904EE317FC9}" dt="2025-05-21T08:58:18.624" v="9"/>
          <ac:spMkLst>
            <pc:docMk/>
            <pc:sldMk cId="1613284384" sldId="280"/>
            <ac:spMk id="26" creationId="{216B61D0-867D-DE07-DBC5-C7407C0E86B5}"/>
          </ac:spMkLst>
        </pc:spChg>
        <pc:grpChg chg="del">
          <ac:chgData name="Robert Sonnweber" userId="3e8ccd89-77e7-4c9a-954e-9da2790ef5f3" providerId="ADAL" clId="{9A4158C8-5DB8-40E9-85C2-D904EE317FC9}" dt="2025-05-21T08:58:18.624" v="9"/>
          <ac:grpSpMkLst>
            <pc:docMk/>
            <pc:sldMk cId="1613284384" sldId="280"/>
            <ac:grpSpMk id="28" creationId="{DCE3200E-55AE-A4B4-921D-7302DEF0B1C4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B72EC-B077-4E7F-9108-F137447BBCE4}" type="datetimeFigureOut">
              <a:rPr lang="de-AT" smtClean="0"/>
              <a:t>21.05.2025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41EC2-2EEE-462A-9D27-5CFEFB5131F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281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4AD98-3878-0473-AE5C-9DA3E2778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153E22-8114-A38A-ECF2-48CF7902A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214D59-707D-14C2-1BD9-EB66E5CC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FB33-D534-4635-8F99-69A76E9F4915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B014A6-B959-5D7A-50F9-A91355B71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F6D5E6-2846-1CED-EF4B-4A8AF10A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666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07A32-1CEA-A877-83D4-92E391C9B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B87848-0815-89C2-618B-CC19045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772EE1-B200-4832-C91F-A1DFDC815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27386-ED7F-46A2-93C5-24D3BA9645FB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8FA80B-0473-2456-17DD-021E88B8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6A2E66-6554-CDFB-4700-81419D98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448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4DE59F3-CDBC-8E1F-3E75-07C3CBD63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DC2F35-2794-263E-2959-3D564F47A8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3032A8-A0E2-9297-0A83-B2A28B41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3BD53-CB0A-4C95-8D09-55306BDDF832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92A4AD-1A25-29EC-8513-4C9AC0B7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AA5F5B-E02E-9D52-EE04-B47BBE47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594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FD5F5-902A-6CF4-FB82-6F3011815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0A6172-FFF6-65F6-F2D4-06BEE3C39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FA00B8-C6DB-A311-D970-8FFAA7946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33D9-1499-4244-853D-AF5F52C7D392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CEC3A6-B67B-8954-931F-73101B52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90A476-87CD-F06F-C927-843E06032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906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D0F83-913A-5F9B-A2A7-281DD1E65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91C93E-3E9B-1763-956D-0220DF748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412F7A-78DE-19A0-3257-57FAE35E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0EE64-3ABF-4DF3-963E-5CB7ABE677D5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9789F-399A-6290-4F9C-CF94B2542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4B4EA7-2C84-64EB-C87B-2FB992ADA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1863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821797-FE05-8FE9-C6DD-A06289F84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7DE12B-9645-D87B-BC08-3B939404C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2C3CBA7-9036-C36D-38A5-A4EC21BEB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0308CDA-37F6-57E7-0629-06647F68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ECD7F-D444-4EB2-BF81-2E8116BF0CC5}" type="datetime1">
              <a:rPr lang="de-AT" smtClean="0"/>
              <a:t>21.05.2025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674DCE-4A48-A396-4407-B1F8CCE20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F8D368-3285-E419-054F-8178FDC66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622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3C3B3C-E110-7592-B517-39910C8E4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6A94A8-E6CE-F557-CFE8-4671CAEE7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F154D2-5225-47BE-092C-30F71932A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7E7FFC0-7547-DC8E-4BDF-2E05B2898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2C4D087-DD3E-A012-F9EB-C661BBF6D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D0A143-7D4B-CA34-6B6E-E5D61A6E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C4619-FAB0-4AA5-A898-7AF74E441F2D}" type="datetime1">
              <a:rPr lang="de-AT" smtClean="0"/>
              <a:t>21.05.2025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877404-A5D9-3202-7A8C-32AF3D49A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34F670D-C952-C7FE-E03E-CB3680D41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83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58782-56AE-75D6-1F54-4C747C3C2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DEA573-B67E-BA07-E901-6A5FDE4C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30993-68A6-478A-A2DB-3F170C812C78}" type="datetime1">
              <a:rPr lang="de-AT" smtClean="0"/>
              <a:t>21.05.2025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EC44A2E-8A12-0F50-F619-5B3EF809B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ABA6636-D05B-4FF6-9C02-EFA2FF1CE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830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EC295B8-2C6B-FF71-7F1C-EE42D1BEF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44BD-AC9F-4ACF-B72B-240AFE3AC503}" type="datetime1">
              <a:rPr lang="de-AT" smtClean="0"/>
              <a:t>21.05.2025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55D0104-DE3F-4C94-D3CA-66F0E850C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2E5A06-3F92-4C64-B852-3758E6402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376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DDF1F6-A533-FD32-CD51-6B0E24652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1728B0-E1B8-C0FE-9B4C-66E1398E8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FD8BC6-A898-81E4-FBCA-C2E97F785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1623F8-E4FD-D984-DA53-87826E12F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66B8E-5F74-4E89-BC32-34F9B2EA8F36}" type="datetime1">
              <a:rPr lang="de-AT" smtClean="0"/>
              <a:t>21.05.2025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31E997-BA7C-F886-E947-3F9371CB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01EF8DD-7C42-25DA-D946-2A94A0B7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375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6EA57-4772-3849-C0B0-B024EB6EE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C26BE96-4A94-6285-F5C4-5E6B860CF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F4F02E-A9BF-3721-FB18-569907856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C21ED8-5565-0C6E-CA33-DBA88794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276B0-3A0C-4D73-9F06-829859AFE63F}" type="datetime1">
              <a:rPr lang="de-AT" smtClean="0"/>
              <a:t>21.05.2025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5BB3A9-7CF9-91E2-3D09-689F528D1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8674D9-991D-9501-EDDB-79E3AE244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665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4A0364B-D5BC-DCC6-1B8F-492758E10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57FAC8-81FC-F1C9-981E-E355341D5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A77186-605F-5ECA-5A76-708533DA6F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D9DC4-5090-4CF2-82B2-D94CB05A869B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50137F-BF29-9895-0567-F849D87464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Informationen zum HLG-Sondervertragslehrpersonen</a:t>
            </a:r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0D33A9-3C20-E980-83FC-EBCA2C953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327E9-8956-4E26-99A7-FFE175EF387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431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obert.sonnweber@ph-vorarlberg.ac.at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h-vorarlberg.ac.at/hochschule/ueber-uns/rechtliche-grundlagen-mitteilungsblaette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996345-CA67-D7A0-67F5-1F1088ED3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6907" y="34854"/>
            <a:ext cx="5957273" cy="5386370"/>
          </a:xfrm>
        </p:spPr>
        <p:txBody>
          <a:bodyPr anchor="t">
            <a:normAutofit/>
          </a:bodyPr>
          <a:lstStyle/>
          <a:p>
            <a:pPr algn="l"/>
            <a:br>
              <a:rPr lang="de-AT" sz="2800" dirty="0">
                <a:solidFill>
                  <a:schemeClr val="tx2"/>
                </a:solidFill>
              </a:rPr>
            </a:br>
            <a:br>
              <a:rPr lang="de-AT" dirty="0">
                <a:solidFill>
                  <a:schemeClr val="tx2"/>
                </a:solidFill>
              </a:rPr>
            </a:br>
            <a:r>
              <a:rPr lang="de-AT" dirty="0">
                <a:solidFill>
                  <a:schemeClr val="tx2"/>
                </a:solidFill>
              </a:rPr>
              <a:t>HLG -</a:t>
            </a:r>
            <a:br>
              <a:rPr lang="de-AT" dirty="0">
                <a:solidFill>
                  <a:schemeClr val="tx2"/>
                </a:solidFill>
              </a:rPr>
            </a:br>
            <a:r>
              <a:rPr lang="de-AT" dirty="0">
                <a:solidFill>
                  <a:schemeClr val="tx2"/>
                </a:solidFill>
              </a:rPr>
              <a:t>Sondervertrags-lehrpersonen</a:t>
            </a:r>
            <a:br>
              <a:rPr lang="de-AT" dirty="0">
                <a:solidFill>
                  <a:schemeClr val="tx2"/>
                </a:solidFill>
              </a:rPr>
            </a:br>
            <a:endParaRPr lang="de-AT" dirty="0">
              <a:solidFill>
                <a:schemeClr val="tx2"/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7618470-02CF-1D3F-7D7A-F46FEE81DF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5EFB70-AABD-B5FA-1953-7EFAE00B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7044-B706-4118-AF39-127CC11DF1F8}" type="datetime1">
              <a:rPr lang="de-AT" smtClean="0"/>
              <a:t>21.05.2025</a:t>
            </a:fld>
            <a:endParaRPr lang="de-AT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5C4147-CE6A-5C9E-DE1E-0AD20B88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Informationen zum HLG-Sondervertragslehrpersonen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9499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AE916FD-8C93-F494-9BC2-3BC2349894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Titel 1">
            <a:extLst>
              <a:ext uri="{FF2B5EF4-FFF2-40B4-BE49-F238E27FC236}">
                <a16:creationId xmlns:a16="http://schemas.microsoft.com/office/drawing/2014/main" id="{29D7CFD1-6AFE-42E8-C9C6-633E76C8E4B7}"/>
              </a:ext>
            </a:extLst>
          </p:cNvPr>
          <p:cNvSpPr txBox="1">
            <a:spLocks/>
          </p:cNvSpPr>
          <p:nvPr/>
        </p:nvSpPr>
        <p:spPr>
          <a:xfrm>
            <a:off x="640080" y="1243013"/>
            <a:ext cx="3855720" cy="4371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Kontaktdaten</a:t>
            </a: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HLG SOVE</a:t>
            </a: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US" sz="3600" kern="12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520058DB-2B41-2C6B-280D-FB9139A21F21}"/>
              </a:ext>
            </a:extLst>
          </p:cNvPr>
          <p:cNvSpPr txBox="1">
            <a:spLocks/>
          </p:cNvSpPr>
          <p:nvPr/>
        </p:nvSpPr>
        <p:spPr>
          <a:xfrm>
            <a:off x="6172200" y="804672"/>
            <a:ext cx="5221224" cy="5230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2"/>
                </a:solidFill>
              </a:rPr>
              <a:t>Robert Sonnweber, Dipl. Päd. BEd MSC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2"/>
                </a:solidFill>
              </a:rPr>
              <a:t>Bereichsleiter Berufspädagogik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2"/>
                </a:solidFill>
              </a:rPr>
              <a:t>Liechtensteiner Str. 33-37, 6800 Feldkirch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2"/>
                </a:solidFill>
              </a:rPr>
              <a:t>Bürozeiten: Dienstags von 9:00 bis 16:00 und/oder vorheriger Anmeldung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2"/>
                </a:solidFill>
              </a:rPr>
              <a:t>Tel.: +43 (0)5522 31199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2"/>
                </a:solidFill>
              </a:rPr>
              <a:t>Mobil: +43 664 9646621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2"/>
                </a:solidFill>
              </a:rPr>
              <a:t>Mail: </a:t>
            </a:r>
            <a:r>
              <a:rPr lang="en-US" sz="1800" u="sng">
                <a:solidFill>
                  <a:schemeClr val="tx2"/>
                </a:solidFill>
                <a:hlinkClick r:id="rId2"/>
              </a:rPr>
              <a:t>robert.sonnweber@ph-vorarlberg.ac.at</a:t>
            </a:r>
            <a:endParaRPr lang="en-US" sz="1800">
              <a:solidFill>
                <a:schemeClr val="tx2"/>
              </a:solidFill>
            </a:endParaRP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1F4A58-01ED-70C6-7865-96E1A4417D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0EDE6940-B437-43C9-9F82-5E1F7A5C28D9}" type="datetime1">
              <a:rPr lang="de-AT" smtClean="0"/>
              <a:t>21.05.2025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E4ED0E-2721-E43A-A886-D1BF839F5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Informationen zum HLG-Sondervertragslehrpersonen</a:t>
            </a:r>
          </a:p>
        </p:txBody>
      </p:sp>
    </p:spTree>
    <p:extLst>
      <p:ext uri="{BB962C8B-B14F-4D97-AF65-F5344CB8AC3E}">
        <p14:creationId xmlns:p14="http://schemas.microsoft.com/office/powerpoint/2010/main" val="3799944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4C36C6-E530-AEF3-A08C-B60BE4B02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EBC49B60-1CB7-EC54-63B9-2EEFE2FCA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Information zum HLG SOVE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5F9391F-1342-E177-DDB1-521335E42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Dienstrechtsverantwortlich ist ausschließlich die Bildungsdirektion für Vorarlberg (Frau Christine Sohler oder Herr Michael Dünser) </a:t>
            </a:r>
          </a:p>
          <a:p>
            <a:r>
              <a:rPr lang="de-AT" sz="1800" dirty="0">
                <a:solidFill>
                  <a:schemeClr val="tx2"/>
                </a:solidFill>
              </a:rPr>
              <a:t>Arbeitsverträge mit 30 (im Zeitraum von 5 Jahren ab Diensteintritt), 60 und 90 ECTS (im Zeitraum von 8 Jahren)</a:t>
            </a:r>
          </a:p>
          <a:p>
            <a:r>
              <a:rPr lang="de-AT" sz="1800" dirty="0">
                <a:solidFill>
                  <a:schemeClr val="tx2"/>
                </a:solidFill>
              </a:rPr>
              <a:t>1 ECTS entspricht 25 Ausbildungsstunden á 60 Minuten (Seminare + Übungen, Workloads, Selbststudium …), dies entspricht bspw. einem Zeitaufwand von 2.250 Stunden an Weiterbildung bei einem Vertrag von 90 ECTS</a:t>
            </a:r>
          </a:p>
          <a:p>
            <a:r>
              <a:rPr lang="de-DE" sz="1800" dirty="0">
                <a:solidFill>
                  <a:schemeClr val="tx2"/>
                </a:solidFill>
              </a:rPr>
              <a:t>Zulassungsvoraussetzungen: aktives Dienstverhältnis als Sondervertragslehrperson an einer Schule</a:t>
            </a:r>
            <a:endParaRPr lang="de-AT" sz="1800" dirty="0">
              <a:solidFill>
                <a:schemeClr val="tx2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8F06F-E3C9-A207-5E69-892AF90ED7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BAC8E288-8F41-4B43-8C63-C63F167DE51F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50A13A-2C2D-3631-173B-E698A874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/>
              <a:t>Informationen zum HLG-Sondervertragslehrpersonen</a:t>
            </a:r>
            <a:endParaRPr lang="de-AT" sz="1000"/>
          </a:p>
        </p:txBody>
      </p:sp>
    </p:spTree>
    <p:extLst>
      <p:ext uri="{BB962C8B-B14F-4D97-AF65-F5344CB8AC3E}">
        <p14:creationId xmlns:p14="http://schemas.microsoft.com/office/powerpoint/2010/main" val="62177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119FF5-3B6C-2EBF-DA35-706EC369E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5C0EE59-6528-AF08-350E-05097F62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Information zum HLG SOVE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68C4F9-B56C-4302-FFA3-D13E407E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Anwesenheitsverpflichtung bei Seminare 75 %, bei Übungen 100 % (Kompensationen sind möglich)</a:t>
            </a:r>
          </a:p>
          <a:p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Bspw. SE hat 3 Semesterwochenstunden (1 SWS = 15 Unterrichtseinheiten á 45 Minuten):</a:t>
            </a:r>
            <a:br>
              <a:rPr lang="de-AT" sz="1800" dirty="0">
                <a:solidFill>
                  <a:schemeClr val="tx2"/>
                </a:solidFill>
              </a:rPr>
            </a:br>
            <a:br>
              <a:rPr lang="de-AT" sz="1800" dirty="0">
                <a:solidFill>
                  <a:schemeClr val="tx2"/>
                </a:solidFill>
              </a:rPr>
            </a:br>
            <a:r>
              <a:rPr lang="de-AT" sz="1800" dirty="0">
                <a:solidFill>
                  <a:schemeClr val="tx2"/>
                </a:solidFill>
              </a:rPr>
              <a:t>Bei Anwesenheiten bis 75 % (entspricht 22,5 Unterrichtseinheiten): keine Kompensation erforderlich</a:t>
            </a:r>
            <a:br>
              <a:rPr lang="de-AT" sz="1800" dirty="0">
                <a:solidFill>
                  <a:schemeClr val="tx2"/>
                </a:solidFill>
              </a:rPr>
            </a:br>
            <a:br>
              <a:rPr lang="de-AT" sz="1800" dirty="0">
                <a:solidFill>
                  <a:schemeClr val="tx2"/>
                </a:solidFill>
              </a:rPr>
            </a:br>
            <a:r>
              <a:rPr lang="de-AT" sz="1800" dirty="0">
                <a:solidFill>
                  <a:schemeClr val="tx2"/>
                </a:solidFill>
              </a:rPr>
              <a:t>Bei Anwesenheiten von 50 % bis 75 % (15 UE bis 22,5 UE): Kompensation möglich und erforderlich </a:t>
            </a:r>
            <a:br>
              <a:rPr lang="de-AT" sz="1800" dirty="0">
                <a:solidFill>
                  <a:schemeClr val="tx2"/>
                </a:solidFill>
              </a:rPr>
            </a:br>
            <a:br>
              <a:rPr lang="de-AT" sz="1800" dirty="0">
                <a:solidFill>
                  <a:schemeClr val="tx2"/>
                </a:solidFill>
              </a:rPr>
            </a:br>
            <a:r>
              <a:rPr lang="de-AT" sz="1800" dirty="0">
                <a:solidFill>
                  <a:schemeClr val="tx2"/>
                </a:solidFill>
              </a:rPr>
              <a:t>Anwesenheiten unter 50 %: keine Kompensation mehr möglich und die Lehrveranstaltung muss neu belegt werden</a:t>
            </a:r>
          </a:p>
          <a:p>
            <a:pPr marL="0" indent="0">
              <a:buNone/>
            </a:pPr>
            <a:endParaRPr lang="de-AT" sz="1800" dirty="0">
              <a:solidFill>
                <a:schemeClr val="tx2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E4BCE0-25D7-B06F-86EA-489F6A5C8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5F8478C9-2DAE-4AEC-BF7B-6967DADF4867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05E785-4A71-B1FE-8BFF-91138C9D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/>
              <a:t>Informationen zum HLG-Sondervertragslehrpersonen</a:t>
            </a:r>
            <a:endParaRPr lang="de-AT" sz="1000"/>
          </a:p>
        </p:txBody>
      </p:sp>
    </p:spTree>
    <p:extLst>
      <p:ext uri="{BB962C8B-B14F-4D97-AF65-F5344CB8AC3E}">
        <p14:creationId xmlns:p14="http://schemas.microsoft.com/office/powerpoint/2010/main" val="423323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119FF5-3B6C-2EBF-DA35-706EC369E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7" name="Freeform: Shape 1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Freeform: Shape 1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1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5C0EE59-6528-AF08-350E-05097F625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Information zum HLG SOVE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68C4F9-B56C-4302-FFA3-D13E407E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2523" y="813816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Anrechnungen von Vorleistungen durch die Institutsleitung sind möglich (grundsätzlich an UNIs und Hochschulen), sofern Deckungsgleichheit der Curricula feststellbar ist!</a:t>
            </a:r>
          </a:p>
          <a:p>
            <a:pPr marL="0" indent="0">
              <a:buNone/>
            </a:pPr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Die Anleitung für das Hochladen des Antrags: </a:t>
            </a:r>
            <a:br>
              <a:rPr lang="de-AT" sz="1800" dirty="0">
                <a:solidFill>
                  <a:schemeClr val="tx2"/>
                </a:solidFill>
              </a:rPr>
            </a:br>
            <a:endParaRPr lang="de-AT" sz="1800" dirty="0">
              <a:solidFill>
                <a:schemeClr val="tx2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E4BCE0-25D7-B06F-86EA-489F6A5C8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496A66E-9573-456D-A0FE-C204B59BB50F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05E785-4A71-B1FE-8BFF-91138C9DB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/>
              <a:t>Informationen zum HLG-Sondervertragslehrpersonen</a:t>
            </a:r>
            <a:endParaRPr lang="de-AT" sz="100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33171ED6-1419-46C1-A105-A8C556899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634" y="4256473"/>
            <a:ext cx="5221224" cy="183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48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A64175-D27F-BDBC-27F1-783C8210B4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6419402-D968-245A-F778-812FA47FC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de-AT" sz="3600" dirty="0">
                <a:solidFill>
                  <a:schemeClr val="tx2"/>
                </a:solidFill>
              </a:rPr>
              <a:t>Information zum HLG SOVE	</a:t>
            </a:r>
            <a:endParaRPr lang="de-AT" sz="3600">
              <a:solidFill>
                <a:schemeClr val="tx2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D27B60-2EF2-3DD6-A246-78C42BF2B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de-AT" sz="1800" dirty="0">
                <a:solidFill>
                  <a:schemeClr val="tx2"/>
                </a:solidFill>
              </a:rPr>
              <a:t>Pro Jahr sind 30 ECTS erwerbbar</a:t>
            </a:r>
          </a:p>
          <a:p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Anmeldung erfolgt über die Bereichsleitung (Sonnweber Robert) ab Mitte Juni 2025 (sofern die Kursübersicht vorhanden ist). Die Dozierenden sind bereits durch die Institutsleitung festgelegt. </a:t>
            </a:r>
            <a:br>
              <a:rPr lang="de-AT" sz="1800" dirty="0">
                <a:solidFill>
                  <a:schemeClr val="tx2"/>
                </a:solidFill>
              </a:rPr>
            </a:br>
            <a:br>
              <a:rPr lang="de-AT" sz="1800" dirty="0">
                <a:solidFill>
                  <a:schemeClr val="tx2"/>
                </a:solidFill>
              </a:rPr>
            </a:br>
            <a:r>
              <a:rPr lang="de-AT" sz="1800" dirty="0">
                <a:solidFill>
                  <a:schemeClr val="tx2"/>
                </a:solidFill>
              </a:rPr>
              <a:t>Die Anmeldung erfolgt über einen Office365-Forms Zugang. </a:t>
            </a:r>
          </a:p>
          <a:p>
            <a:endParaRPr lang="de-AT" sz="1800" dirty="0">
              <a:solidFill>
                <a:schemeClr val="tx2"/>
              </a:solidFill>
            </a:endParaRPr>
          </a:p>
          <a:p>
            <a:r>
              <a:rPr lang="de-AT" sz="1800" dirty="0">
                <a:solidFill>
                  <a:schemeClr val="tx2"/>
                </a:solidFill>
              </a:rPr>
              <a:t>Alle Termine der Lehrveranstaltungen sind in der unterrichtsfreien Zeit (abends, Freitagnachmittag und samstags) 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57EA06-5C8F-F3D2-1A05-5D53C423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902ACE0A-ED32-4BD1-9517-DD9D6A96F844}" type="datetime1">
              <a:rPr lang="de-AT" smtClean="0"/>
              <a:t>21.05.2025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55C43D-9FD6-A471-8284-9714471EE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de-DE" sz="1000"/>
              <a:t>Informationen zum HLG-Sondervertragslehrpersonen</a:t>
            </a:r>
            <a:endParaRPr lang="de-AT" sz="1000"/>
          </a:p>
        </p:txBody>
      </p:sp>
    </p:spTree>
    <p:extLst>
      <p:ext uri="{BB962C8B-B14F-4D97-AF65-F5344CB8AC3E}">
        <p14:creationId xmlns:p14="http://schemas.microsoft.com/office/powerpoint/2010/main" val="2924664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6D32E3-D1DF-FEB1-17C1-1630AC21A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643A7A40-1AE6-4218-A8E0-8248174A5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8AB40A-4374-4897-B5EE-9F8913476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6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8ACCFEE-8861-442B-321C-03BA9F7D3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5852" y="1118937"/>
            <a:ext cx="3404937" cy="268318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Rechtliche Grundlagen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783379C-045E-4010-ABDC-A270A0AA1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1" y="170308"/>
            <a:ext cx="2514948" cy="2174333"/>
            <a:chOff x="-305" y="-4155"/>
            <a:chExt cx="2514948" cy="2174333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B0AB1BF-11AE-4CFF-85EC-E51DBD316A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26548A0-953E-4FBA-97A5-592ACAF42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4FA27B-CD1F-421B-BB4F-B141F02FF4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DBD6AB-1AC7-4807-9C34-01139BB7C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9CACCF3F-B944-C647-0FA8-D80485AA16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672" y="1932973"/>
            <a:ext cx="6137549" cy="2992054"/>
          </a:xfrm>
          <a:prstGeom prst="rect">
            <a:avLst/>
          </a:prstGeo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238A4A-0996-9038-DB5B-6D3E600E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F092EC6-D44C-4A20-A972-9403D33434D8}" type="datetime1">
              <a:rPr lang="de-AT" smtClean="0"/>
              <a:t>21.05.2025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36871B-5E9F-4AC9-F2CE-7CA5E3B13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Informationen zum HLG-Sondervertragslehrpersonen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5FDDF18-F156-4D2D-82C6-F55008E33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3" y="4560734"/>
            <a:ext cx="3061446" cy="2297265"/>
            <a:chOff x="-305" y="-1"/>
            <a:chExt cx="3832880" cy="2876136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822C29E-FFDD-45BC-A286-9C00C8E2D2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9E2381D-1763-4D42-A3A2-B2345DD35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2A622D5-9532-4E0C-B9A8-DAEDD46462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C0ABE88-5ADF-4A31-8505-78968DBB5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3739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83EEED-F3A6-91B3-6271-FF8077405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AAB106-3B34-CEBB-C523-63A36F549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Curriculum 30, 60 und 90 ECTS	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93F5E9A-4B8A-1609-DBDE-5627BFF03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hlinkClick r:id="rId2"/>
              </a:rPr>
              <a:t>https://www.ph-vorarlberg.ac.at/hochschule/ueber-uns/rechtliche-grundlagen-mitteilungsblaetter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6690148-5E35-5A60-BD2A-C85D66FD46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622730F-63B5-432A-BFBA-2D19F919AF1A}" type="datetime1">
              <a:rPr lang="de-AT" smtClean="0"/>
              <a:t>21.05.2025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BE984E-C660-83E6-E879-26B52D531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Informationen zum HLG-Sondervertragslehrpersonen</a:t>
            </a:r>
          </a:p>
        </p:txBody>
      </p:sp>
    </p:spTree>
    <p:extLst>
      <p:ext uri="{BB962C8B-B14F-4D97-AF65-F5344CB8AC3E}">
        <p14:creationId xmlns:p14="http://schemas.microsoft.com/office/powerpoint/2010/main" val="1613284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AAE85B-01F4-AAC2-4FD9-3C31D2E16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59871944-EBB8-74FE-D703-A57EB5377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 anchor="ctr">
            <a:normAutofit/>
          </a:bodyPr>
          <a:lstStyle/>
          <a:p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b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Curriculum 30, 60 und 90 ECTS	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E5EFA9-E966-9D44-2FF0-CFF2B8364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Damit die </a:t>
            </a:r>
            <a:r>
              <a:rPr lang="en-US" sz="1800" dirty="0" err="1">
                <a:solidFill>
                  <a:schemeClr val="tx2"/>
                </a:solidFill>
              </a:rPr>
              <a:t>laut</a:t>
            </a:r>
            <a:r>
              <a:rPr lang="en-US" sz="1800" dirty="0">
                <a:solidFill>
                  <a:schemeClr val="tx2"/>
                </a:solidFill>
              </a:rPr>
              <a:t> Curriculum </a:t>
            </a:r>
            <a:r>
              <a:rPr lang="en-US" sz="1800" dirty="0" err="1">
                <a:solidFill>
                  <a:schemeClr val="tx2"/>
                </a:solidFill>
              </a:rPr>
              <a:t>vorgesehenen</a:t>
            </a:r>
            <a:r>
              <a:rPr lang="en-US" sz="1800" dirty="0">
                <a:solidFill>
                  <a:schemeClr val="tx2"/>
                </a:solidFill>
              </a:rPr>
              <a:t> ECTS </a:t>
            </a:r>
            <a:r>
              <a:rPr lang="en-US" sz="1800" dirty="0" err="1">
                <a:solidFill>
                  <a:schemeClr val="tx2"/>
                </a:solidFill>
              </a:rPr>
              <a:t>angerechnet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werden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können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benötigt</a:t>
            </a:r>
            <a:r>
              <a:rPr lang="en-US" sz="1800" dirty="0">
                <a:solidFill>
                  <a:schemeClr val="tx2"/>
                </a:solidFill>
              </a:rPr>
              <a:t> es die </a:t>
            </a:r>
            <a:r>
              <a:rPr lang="en-US" sz="1800" dirty="0" err="1">
                <a:solidFill>
                  <a:schemeClr val="tx2"/>
                </a:solidFill>
              </a:rPr>
              <a:t>erforderliche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Mindestanwesenheit</a:t>
            </a:r>
            <a:r>
              <a:rPr lang="en-US" sz="1800" dirty="0">
                <a:solidFill>
                  <a:schemeClr val="tx2"/>
                </a:solidFill>
              </a:rPr>
              <a:t>, </a:t>
            </a:r>
            <a:r>
              <a:rPr lang="en-US" sz="1800" dirty="0" err="1">
                <a:solidFill>
                  <a:schemeClr val="tx2"/>
                </a:solidFill>
              </a:rPr>
              <a:t>entsprechende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Mitarbeit</a:t>
            </a:r>
            <a:r>
              <a:rPr lang="en-US" sz="1800" dirty="0">
                <a:solidFill>
                  <a:schemeClr val="tx2"/>
                </a:solidFill>
              </a:rPr>
              <a:t> in den </a:t>
            </a:r>
            <a:r>
              <a:rPr lang="en-US" sz="1800" dirty="0" err="1">
                <a:solidFill>
                  <a:schemeClr val="tx2"/>
                </a:solidFill>
              </a:rPr>
              <a:t>Lehrveranstaltungen</a:t>
            </a:r>
            <a:r>
              <a:rPr lang="en-US" sz="1800" dirty="0">
                <a:solidFill>
                  <a:schemeClr val="tx2"/>
                </a:solidFill>
              </a:rPr>
              <a:t>, die </a:t>
            </a:r>
            <a:r>
              <a:rPr lang="en-US" sz="1800" dirty="0" err="1">
                <a:solidFill>
                  <a:schemeClr val="tx2"/>
                </a:solidFill>
              </a:rPr>
              <a:t>Erledigungen</a:t>
            </a:r>
            <a:r>
              <a:rPr lang="en-US" sz="1800" dirty="0">
                <a:solidFill>
                  <a:schemeClr val="tx2"/>
                </a:solidFill>
              </a:rPr>
              <a:t> und </a:t>
            </a:r>
            <a:r>
              <a:rPr lang="en-US" sz="1800" dirty="0" err="1">
                <a:solidFill>
                  <a:schemeClr val="tx2"/>
                </a:solidFill>
              </a:rPr>
              <a:t>Präsentationen</a:t>
            </a:r>
            <a:r>
              <a:rPr lang="en-US" sz="1800" dirty="0">
                <a:solidFill>
                  <a:schemeClr val="tx2"/>
                </a:solidFill>
              </a:rPr>
              <a:t> der </a:t>
            </a:r>
            <a:r>
              <a:rPr lang="en-US" sz="1800">
                <a:solidFill>
                  <a:schemeClr val="tx2"/>
                </a:solidFill>
              </a:rPr>
              <a:t>Workloads.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800" dirty="0" err="1">
                <a:solidFill>
                  <a:schemeClr val="tx2"/>
                </a:solidFill>
              </a:rPr>
              <a:t>Prüfungen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sind</a:t>
            </a:r>
            <a:r>
              <a:rPr lang="en-US" sz="1800" dirty="0">
                <a:solidFill>
                  <a:schemeClr val="tx2"/>
                </a:solidFill>
              </a:rPr>
              <a:t> für </a:t>
            </a:r>
            <a:r>
              <a:rPr lang="en-US" sz="1800" dirty="0" err="1">
                <a:solidFill>
                  <a:schemeClr val="tx2"/>
                </a:solidFill>
              </a:rPr>
              <a:t>einen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positiven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Abschluss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einer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Lehrveranstaltung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nicht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  <a:r>
              <a:rPr lang="en-US" sz="1800" dirty="0" err="1">
                <a:solidFill>
                  <a:schemeClr val="tx2"/>
                </a:solidFill>
              </a:rPr>
              <a:t>vorgesehen</a:t>
            </a:r>
            <a:r>
              <a:rPr lang="en-US" sz="1800" dirty="0">
                <a:solidFill>
                  <a:schemeClr val="tx2"/>
                </a:solidFill>
              </a:rPr>
              <a:t>. </a:t>
            </a:r>
            <a:br>
              <a:rPr lang="en-US" sz="1800" dirty="0">
                <a:solidFill>
                  <a:schemeClr val="tx2"/>
                </a:solidFill>
              </a:rPr>
            </a:br>
            <a:br>
              <a:rPr lang="en-US" sz="1800" dirty="0">
                <a:solidFill>
                  <a:schemeClr val="tx2"/>
                </a:solidFill>
              </a:rPr>
            </a:b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242845-01A9-F598-7CAD-80DA14DEF6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04672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622730F-63B5-432A-BFBA-2D19F919AF1A}" type="datetime1">
              <a:rPr lang="de-AT" smtClean="0"/>
              <a:t>21.05.2025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A59D72-A06C-EFD8-CB63-738FD8CA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Informationen zum HLG-Sondervertragslehrpersonen</a:t>
            </a:r>
          </a:p>
        </p:txBody>
      </p:sp>
    </p:spTree>
    <p:extLst>
      <p:ext uri="{BB962C8B-B14F-4D97-AF65-F5344CB8AC3E}">
        <p14:creationId xmlns:p14="http://schemas.microsoft.com/office/powerpoint/2010/main" val="32834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Breitbild</PresentationFormat>
  <Paragraphs>53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Office</vt:lpstr>
      <vt:lpstr>  HLG - Sondervertrags-lehrpersonen </vt:lpstr>
      <vt:lpstr>PowerPoint-Präsentation</vt:lpstr>
      <vt:lpstr>Information zum HLG SOVE </vt:lpstr>
      <vt:lpstr>Information zum HLG SOVE </vt:lpstr>
      <vt:lpstr>Information zum HLG SOVE </vt:lpstr>
      <vt:lpstr>Information zum HLG SOVE </vt:lpstr>
      <vt:lpstr>Rechtliche Grundlagen </vt:lpstr>
      <vt:lpstr>  Curriculum 30, 60 und 90 ECTS </vt:lpstr>
      <vt:lpstr>  Curriculum 30, 60 und 90 ECTS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HLG Quereinstieg</dc:title>
  <dc:creator>Bettina Roy</dc:creator>
  <cp:lastModifiedBy>Robert Sonnweber</cp:lastModifiedBy>
  <cp:revision>21</cp:revision>
  <dcterms:created xsi:type="dcterms:W3CDTF">2022-07-05T14:15:57Z</dcterms:created>
  <dcterms:modified xsi:type="dcterms:W3CDTF">2025-05-21T09:03:57Z</dcterms:modified>
</cp:coreProperties>
</file>